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</p:sldIdLst>
  <p:sldSz cx="10439400" cy="7559675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it-IT" sz="1400" spc="-1" strike="noStrike">
                <a:solidFill>
                  <a:srgbClr val="000000"/>
                </a:solidFill>
                <a:latin typeface="Arial"/>
              </a:rPr>
              <a:t>Fai clic per spostare la diapositiva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it-IT" sz="2000" spc="-1" strike="noStrike">
                <a:latin typeface="Arial"/>
              </a:rPr>
              <a:t>Fai clic per modificare il formato delle note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it-IT" sz="1400" spc="-1" strike="noStrike">
                <a:latin typeface="Times New Roman"/>
              </a:rPr>
              <a:t>&lt;intestazione&gt;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it-IT" sz="1400" spc="-1" strike="noStrike">
                <a:latin typeface="Times New Roman"/>
              </a:rPr>
              <a:t>&lt;data/ora&gt;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it-IT" sz="1400" spc="-1" strike="noStrike">
                <a:latin typeface="Times New Roman"/>
              </a:rPr>
              <a:t>&lt;piè di pagina&gt;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05AB8E04-7A14-4D49-A942-8FB25B9C8BA7}" type="slidenum">
              <a:rPr b="0" lang="it-IT" sz="1400" spc="-1" strike="noStrike">
                <a:latin typeface="Times New Roman"/>
              </a:rPr>
              <a:t>&lt;numero&gt;</a:t>
            </a:fld>
            <a:endParaRPr b="0" lang="it-IT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sldImg"/>
          </p:nvPr>
        </p:nvSpPr>
        <p:spPr>
          <a:xfrm>
            <a:off x="1062000" y="685800"/>
            <a:ext cx="4735080" cy="3428640"/>
          </a:xfrm>
          <a:prstGeom prst="rect">
            <a:avLst/>
          </a:prstGeom>
        </p:spPr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tIns="91440" bIns="91440">
            <a:noAutofit/>
          </a:bodyPr>
          <a:p>
            <a:pPr>
              <a:lnSpc>
                <a:spcPct val="100000"/>
              </a:lnSpc>
            </a:pPr>
            <a:r>
              <a:rPr b="0" lang="it" sz="1100" spc="-1" strike="noStrike">
                <a:latin typeface="Arial"/>
              </a:rPr>
              <a:t>Format per orari e attività dei centri estivi Accento: istruzioni per la compilazione</a:t>
            </a:r>
            <a:endParaRPr b="0" lang="it-IT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" sz="1100" spc="-1" strike="noStrike">
                <a:latin typeface="Arial"/>
              </a:rPr>
              <a:t>Possibilità di usare il format 1 (celle di testo) o il </a:t>
            </a:r>
            <a:r>
              <a:rPr b="1" lang="it" sz="1100" spc="-1" strike="noStrike">
                <a:latin typeface="Arial"/>
              </a:rPr>
              <a:t>format 2</a:t>
            </a:r>
            <a:r>
              <a:rPr b="0" lang="it" sz="1100" spc="-1" strike="noStrike">
                <a:latin typeface="Arial"/>
              </a:rPr>
              <a:t> (tabella) a seconda di come ci si trova meglio </a:t>
            </a:r>
            <a:br/>
            <a:endParaRPr b="0" lang="it-IT" sz="1100" spc="-1" strike="noStrike">
              <a:latin typeface="Arial"/>
            </a:endParaRPr>
          </a:p>
          <a:p>
            <a:pPr marL="457200" indent="-2980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it" sz="1100" spc="-1" strike="noStrike">
                <a:latin typeface="Arial"/>
              </a:rPr>
              <a:t>evitare di modificare i font, le dimensioni e i colori.</a:t>
            </a:r>
            <a:br/>
            <a:r>
              <a:rPr b="0" lang="it" sz="1100" spc="-1" strike="noStrike">
                <a:latin typeface="Arial"/>
              </a:rPr>
              <a:t> </a:t>
            </a:r>
            <a:endParaRPr b="0" lang="it-IT" sz="1100" spc="-1" strike="noStrike">
              <a:latin typeface="Arial"/>
            </a:endParaRPr>
          </a:p>
          <a:p>
            <a:pPr marL="457200" indent="-2980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it" sz="1100" spc="-1" strike="noStrike">
                <a:latin typeface="Arial"/>
              </a:rPr>
              <a:t>modificare il titolo, cambiando la dicitura “nomedelcentro” con il proprio</a:t>
            </a:r>
            <a:br/>
            <a:r>
              <a:rPr b="0" lang="it" sz="1100" spc="-1" strike="noStrike">
                <a:latin typeface="Arial"/>
              </a:rPr>
              <a:t> </a:t>
            </a:r>
            <a:endParaRPr b="0" lang="it-IT" sz="1100" spc="-1" strike="noStrike">
              <a:latin typeface="Arial"/>
            </a:endParaRPr>
          </a:p>
          <a:p>
            <a:pPr marL="457200" indent="-2980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it" sz="1100" spc="-1" strike="noStrike">
                <a:latin typeface="Arial"/>
              </a:rPr>
              <a:t>modificare le attività proposte e la scansione oraria a seconda delle proposte</a:t>
            </a:r>
            <a:endParaRPr b="0" lang="it-IT" sz="1100" spc="-1" strike="noStrike">
              <a:latin typeface="Arial"/>
            </a:endParaRPr>
          </a:p>
          <a:p>
            <a:pPr marL="457200" indent="-2980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it" sz="1100" spc="-1" strike="noStrike">
                <a:latin typeface="Arial"/>
              </a:rPr>
              <a:t>evitare di modificare il formato degli orari e dei testi</a:t>
            </a:r>
            <a:endParaRPr b="0" lang="it-IT" sz="1100" spc="-1" strike="noStrike">
              <a:latin typeface="Arial"/>
            </a:endParaRPr>
          </a:p>
          <a:p>
            <a:pPr marL="457200" indent="-2980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it" sz="1100" spc="-1" strike="noStrike">
                <a:latin typeface="Arial"/>
              </a:rPr>
              <a:t>possibilità di inserire alcuni testi in grassetto tra quelli della tabella degli orari</a:t>
            </a:r>
            <a:endParaRPr b="0" lang="it-IT" sz="1100" spc="-1" strike="noStrike">
              <a:latin typeface="Arial"/>
            </a:endParaRPr>
          </a:p>
          <a:p>
            <a:pPr marL="457200" indent="-2980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1" lang="it" sz="1100" spc="-1" strike="noStrike">
                <a:latin typeface="Arial"/>
              </a:rPr>
              <a:t>fare attenzione a come si spostano gli allineamenti della tabella rispetto agli orari a sx</a:t>
            </a:r>
            <a:br/>
            <a:r>
              <a:rPr b="1" lang="it" sz="1100" spc="-1" strike="noStrike">
                <a:latin typeface="Arial"/>
              </a:rPr>
              <a:t>(</a:t>
            </a:r>
            <a:r>
              <a:rPr b="1" lang="it" sz="1100" spc="-1" strike="noStrike">
                <a:solidFill>
                  <a:srgbClr val="000000"/>
                </a:solidFill>
                <a:latin typeface="Arial"/>
              </a:rPr>
              <a:t>per necessità contattare Elena Tramontani o Famiani in orario pomeridiano)</a:t>
            </a:r>
            <a:br/>
            <a:r>
              <a:rPr b="1" lang="it" sz="11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it-IT" sz="1100" spc="-1" strike="noStrike">
              <a:latin typeface="Arial"/>
            </a:endParaRPr>
          </a:p>
          <a:p>
            <a:pPr marL="457200" indent="-2980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it" sz="1100" spc="-1" strike="noStrike">
                <a:solidFill>
                  <a:srgbClr val="000000"/>
                </a:solidFill>
                <a:latin typeface="Arial"/>
              </a:rPr>
              <a:t>modificare le voci sulla banda gialla a seconda delle proposte</a:t>
            </a:r>
            <a:endParaRPr b="0" lang="it-IT" sz="1100" spc="-1" strike="noStrike">
              <a:latin typeface="Arial"/>
            </a:endParaRPr>
          </a:p>
          <a:p>
            <a:pPr marL="457200" indent="-2980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it" sz="1100" spc="-1" strike="noStrike">
                <a:solidFill>
                  <a:srgbClr val="000000"/>
                </a:solidFill>
                <a:latin typeface="Arial"/>
              </a:rPr>
              <a:t>modificare la settimana e le date man mano</a:t>
            </a:r>
            <a:endParaRPr b="0" lang="it-IT" sz="11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56040" y="1094400"/>
            <a:ext cx="9727920" cy="301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21640" y="1768680"/>
            <a:ext cx="9394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21640" y="4058640"/>
            <a:ext cx="9394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56040" y="1094400"/>
            <a:ext cx="9727920" cy="301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21640" y="1768680"/>
            <a:ext cx="45846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335920" y="1768680"/>
            <a:ext cx="45846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21640" y="4058640"/>
            <a:ext cx="45846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335920" y="4058640"/>
            <a:ext cx="45846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56040" y="1094400"/>
            <a:ext cx="9727920" cy="301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21640" y="1768680"/>
            <a:ext cx="30250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698280" y="1768680"/>
            <a:ext cx="30250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874920" y="1768680"/>
            <a:ext cx="30250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521640" y="4058640"/>
            <a:ext cx="30250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698280" y="4058640"/>
            <a:ext cx="30250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874920" y="4058640"/>
            <a:ext cx="30250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56040" y="1094400"/>
            <a:ext cx="9727920" cy="301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21640" y="1768680"/>
            <a:ext cx="939492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56040" y="1094400"/>
            <a:ext cx="9727920" cy="301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21640" y="1768680"/>
            <a:ext cx="9394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56040" y="1094400"/>
            <a:ext cx="9727920" cy="301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21640" y="1768680"/>
            <a:ext cx="45846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335920" y="1768680"/>
            <a:ext cx="45846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56040" y="1094400"/>
            <a:ext cx="9727920" cy="301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56040" y="1094400"/>
            <a:ext cx="9727920" cy="1398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56040" y="1094400"/>
            <a:ext cx="9727920" cy="301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21640" y="1768680"/>
            <a:ext cx="45846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335920" y="1768680"/>
            <a:ext cx="45846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21640" y="4058640"/>
            <a:ext cx="45846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56040" y="1094400"/>
            <a:ext cx="9727920" cy="301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21640" y="1768680"/>
            <a:ext cx="45846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335920" y="1768680"/>
            <a:ext cx="45846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335920" y="4058640"/>
            <a:ext cx="45846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56040" y="1094400"/>
            <a:ext cx="9727920" cy="301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21640" y="1768680"/>
            <a:ext cx="45846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335920" y="1768680"/>
            <a:ext cx="45846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21640" y="4058640"/>
            <a:ext cx="9394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56040" y="1094400"/>
            <a:ext cx="9727920" cy="3016800"/>
          </a:xfrm>
          <a:prstGeom prst="rect">
            <a:avLst/>
          </a:prstGeom>
        </p:spPr>
        <p:txBody>
          <a:bodyPr tIns="91440" bIns="91440" anchor="b">
            <a:noAutofit/>
          </a:bodyPr>
          <a:p>
            <a:pPr algn="ctr"/>
            <a:r>
              <a:rPr b="0" lang="it-IT" sz="5200" spc="-1" strike="noStrike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  <a:endParaRPr b="0" lang="it-IT" sz="5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/>
          </p:nvPr>
        </p:nvSpPr>
        <p:spPr>
          <a:xfrm>
            <a:off x="9673200" y="6854040"/>
            <a:ext cx="626040" cy="578160"/>
          </a:xfrm>
          <a:prstGeom prst="rect">
            <a:avLst/>
          </a:prstGeom>
        </p:spPr>
        <p:txBody>
          <a:bodyPr tIns="91440" bIns="91440" anchor="ctr">
            <a:noAutofit/>
          </a:bodyPr>
          <a:p>
            <a:pPr algn="r">
              <a:lnSpc>
                <a:spcPct val="100000"/>
              </a:lnSpc>
            </a:pPr>
            <a:fld id="{F67D1E99-FF1C-457E-9756-85F562DC7BFC}" type="slidenum">
              <a:rPr b="0" lang="it" sz="1000" spc="-1" strike="noStrike">
                <a:solidFill>
                  <a:srgbClr val="595959"/>
                </a:solidFill>
                <a:latin typeface="Arial"/>
                <a:ea typeface="Arial"/>
              </a:rPr>
              <a:t>&lt;numero&gt;</a:t>
            </a:fld>
            <a:endParaRPr b="0" lang="it-IT" sz="10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21640" y="1768680"/>
            <a:ext cx="9394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400" spc="-1" strike="noStrike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400" spc="-1" strike="noStrike">
                <a:solidFill>
                  <a:srgbClr val="000000"/>
                </a:solidFill>
                <a:latin typeface="Arial"/>
              </a:rPr>
              <a:t>Secondo livello struttura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400" spc="-1" strike="noStrike">
                <a:solidFill>
                  <a:srgbClr val="000000"/>
                </a:solidFill>
                <a:latin typeface="Arial"/>
              </a:rPr>
              <a:t>Terzo livello struttura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400" spc="-1" strike="noStrike">
                <a:solidFill>
                  <a:srgbClr val="000000"/>
                </a:solidFill>
                <a:latin typeface="Arial"/>
              </a:rPr>
              <a:t>Quarto livello struttura</a:t>
            </a:r>
            <a:endParaRPr b="0" lang="it-IT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Quinto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Sesto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Settimo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-16560" y="-11160"/>
            <a:ext cx="10472760" cy="622800"/>
          </a:xfrm>
          <a:prstGeom prst="rect">
            <a:avLst/>
          </a:prstGeom>
          <a:solidFill>
            <a:srgbClr val="ff43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6" name="Google Shape;55;p13" descr=""/>
          <p:cNvPicPr/>
          <p:nvPr/>
        </p:nvPicPr>
        <p:blipFill>
          <a:blip r:embed="rId1"/>
          <a:stretch/>
        </p:blipFill>
        <p:spPr>
          <a:xfrm>
            <a:off x="8556840" y="196200"/>
            <a:ext cx="1463040" cy="220680"/>
          </a:xfrm>
          <a:prstGeom prst="rect">
            <a:avLst/>
          </a:prstGeom>
          <a:ln>
            <a:noFill/>
          </a:ln>
        </p:spPr>
      </p:pic>
      <p:sp>
        <p:nvSpPr>
          <p:cNvPr id="47" name="TextShape 2"/>
          <p:cNvSpPr txBox="1"/>
          <p:nvPr/>
        </p:nvSpPr>
        <p:spPr>
          <a:xfrm>
            <a:off x="422640" y="-47880"/>
            <a:ext cx="5256000" cy="98892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15000"/>
              </a:lnSpc>
              <a:spcBef>
                <a:spcPts val="1199"/>
              </a:spcBef>
            </a:pPr>
            <a:r>
              <a:rPr b="0" lang="it" sz="1800" spc="-1" strike="noStrike">
                <a:solidFill>
                  <a:srgbClr val="ffffff"/>
                </a:solidFill>
                <a:latin typeface="Montserrat"/>
                <a:ea typeface="Montserrat"/>
              </a:rPr>
              <a:t>CENTROESTIVO</a:t>
            </a:r>
            <a:r>
              <a:rPr b="1" lang="it" sz="1700" spc="-1" strike="noStrike">
                <a:solidFill>
                  <a:srgbClr val="ffffff"/>
                </a:solidFill>
                <a:latin typeface="Montserrat"/>
                <a:ea typeface="Montserrat"/>
              </a:rPr>
              <a:t> UN PAESE CHE GIOCA 3-5 ann</a:t>
            </a:r>
            <a:endParaRPr b="0" lang="it-IT" sz="1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CustomShape 3"/>
          <p:cNvSpPr/>
          <p:nvPr/>
        </p:nvSpPr>
        <p:spPr>
          <a:xfrm>
            <a:off x="539640" y="1653120"/>
            <a:ext cx="1063440" cy="32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15000"/>
              </a:lnSpc>
              <a:spcAft>
                <a:spcPts val="1001"/>
              </a:spcAft>
            </a:pPr>
            <a:r>
              <a:rPr b="1" lang="it" sz="1100" spc="-1" strike="noStrike">
                <a:solidFill>
                  <a:srgbClr val="ff4300"/>
                </a:solidFill>
                <a:latin typeface="Montserrat"/>
                <a:ea typeface="Montserrat"/>
              </a:rPr>
              <a:t>7.30 • 9.00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49" name="CustomShape 4"/>
          <p:cNvSpPr/>
          <p:nvPr/>
        </p:nvSpPr>
        <p:spPr>
          <a:xfrm>
            <a:off x="1810800" y="1187280"/>
            <a:ext cx="1533240" cy="32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15000"/>
              </a:lnSpc>
              <a:spcAft>
                <a:spcPts val="1001"/>
              </a:spcAft>
            </a:pPr>
            <a:r>
              <a:rPr b="1" lang="it" sz="1100" spc="-1" strike="noStrike">
                <a:solidFill>
                  <a:srgbClr val="073763"/>
                </a:solidFill>
                <a:latin typeface="Montserrat"/>
                <a:ea typeface="Montserrat"/>
              </a:rPr>
              <a:t>LUNEDì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50" name="CustomShape 5"/>
          <p:cNvSpPr/>
          <p:nvPr/>
        </p:nvSpPr>
        <p:spPr>
          <a:xfrm>
            <a:off x="3484080" y="1181520"/>
            <a:ext cx="1533240" cy="320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15000"/>
              </a:lnSpc>
              <a:spcAft>
                <a:spcPts val="1001"/>
              </a:spcAft>
            </a:pPr>
            <a:r>
              <a:rPr b="1" lang="it" sz="1100" spc="-1" strike="noStrike">
                <a:solidFill>
                  <a:srgbClr val="073763"/>
                </a:solidFill>
                <a:latin typeface="Montserrat"/>
                <a:ea typeface="Montserrat"/>
              </a:rPr>
              <a:t>MARTEDì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51" name="CustomShape 6"/>
          <p:cNvSpPr/>
          <p:nvPr/>
        </p:nvSpPr>
        <p:spPr>
          <a:xfrm>
            <a:off x="5157360" y="1181160"/>
            <a:ext cx="1533240" cy="320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15000"/>
              </a:lnSpc>
              <a:spcAft>
                <a:spcPts val="1001"/>
              </a:spcAft>
            </a:pPr>
            <a:r>
              <a:rPr b="1" lang="it" sz="1100" spc="-1" strike="noStrike">
                <a:solidFill>
                  <a:srgbClr val="073763"/>
                </a:solidFill>
                <a:latin typeface="Montserrat"/>
                <a:ea typeface="Montserrat"/>
              </a:rPr>
              <a:t>MERCOLEDì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52" name="CustomShape 7"/>
          <p:cNvSpPr/>
          <p:nvPr/>
        </p:nvSpPr>
        <p:spPr>
          <a:xfrm>
            <a:off x="6831360" y="1181520"/>
            <a:ext cx="1533240" cy="320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15000"/>
              </a:lnSpc>
              <a:spcAft>
                <a:spcPts val="1001"/>
              </a:spcAft>
            </a:pPr>
            <a:r>
              <a:rPr b="1" lang="it" sz="1100" spc="-1" strike="noStrike">
                <a:solidFill>
                  <a:srgbClr val="073763"/>
                </a:solidFill>
                <a:latin typeface="Montserrat"/>
                <a:ea typeface="Montserrat"/>
              </a:rPr>
              <a:t>GIOVEDì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53" name="CustomShape 8"/>
          <p:cNvSpPr/>
          <p:nvPr/>
        </p:nvSpPr>
        <p:spPr>
          <a:xfrm>
            <a:off x="8486640" y="1181520"/>
            <a:ext cx="1533240" cy="320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15000"/>
              </a:lnSpc>
              <a:spcAft>
                <a:spcPts val="1001"/>
              </a:spcAft>
            </a:pPr>
            <a:r>
              <a:rPr b="1" lang="it" sz="1100" spc="-1" strike="noStrike">
                <a:solidFill>
                  <a:srgbClr val="073763"/>
                </a:solidFill>
                <a:latin typeface="Montserrat"/>
                <a:ea typeface="Montserrat"/>
              </a:rPr>
              <a:t>VENERDì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54" name="CustomShape 9"/>
          <p:cNvSpPr/>
          <p:nvPr/>
        </p:nvSpPr>
        <p:spPr>
          <a:xfrm>
            <a:off x="-16560" y="6337800"/>
            <a:ext cx="10472760" cy="62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TextShape 10"/>
          <p:cNvSpPr txBox="1"/>
          <p:nvPr/>
        </p:nvSpPr>
        <p:spPr>
          <a:xfrm>
            <a:off x="1019880" y="6267240"/>
            <a:ext cx="9508320" cy="73908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00000"/>
              </a:lnSpc>
              <a:spcBef>
                <a:spcPts val="1199"/>
              </a:spcBef>
            </a:pPr>
            <a:r>
              <a:rPr b="0" i="1" lang="it" sz="2200" spc="-1" strike="noStrike">
                <a:solidFill>
                  <a:srgbClr val="ffffff"/>
                </a:solidFill>
                <a:latin typeface="Crimson Text"/>
                <a:ea typeface="Crimson Text"/>
              </a:rPr>
              <a:t>natura • laboratori • sicurezza • educazione • divertimento • linguaggi espressivi</a:t>
            </a:r>
            <a:endParaRPr b="0" lang="it-IT" sz="2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CustomShape 11"/>
          <p:cNvSpPr/>
          <p:nvPr/>
        </p:nvSpPr>
        <p:spPr>
          <a:xfrm>
            <a:off x="-16560" y="6945840"/>
            <a:ext cx="10472760" cy="622800"/>
          </a:xfrm>
          <a:prstGeom prst="rect">
            <a:avLst/>
          </a:prstGeom>
          <a:solidFill>
            <a:srgbClr val="ff43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7" name="TextShape 12"/>
          <p:cNvSpPr txBox="1"/>
          <p:nvPr/>
        </p:nvSpPr>
        <p:spPr>
          <a:xfrm>
            <a:off x="422640" y="6888960"/>
            <a:ext cx="5070600" cy="73908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00000"/>
              </a:lnSpc>
              <a:spcBef>
                <a:spcPts val="1199"/>
              </a:spcBef>
            </a:pPr>
            <a:r>
              <a:rPr b="1" lang="it-IT" sz="1700" spc="-1" strike="noStrike">
                <a:solidFill>
                  <a:srgbClr val="ffffff"/>
                </a:solidFill>
                <a:latin typeface="Montserrat"/>
                <a:ea typeface="Montserrat"/>
              </a:rPr>
              <a:t>SETTIMANA N.</a:t>
            </a:r>
            <a:endParaRPr b="0" lang="it-IT" sz="17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58" name="Group 13"/>
          <p:cNvGrpSpPr/>
          <p:nvPr/>
        </p:nvGrpSpPr>
        <p:grpSpPr>
          <a:xfrm>
            <a:off x="1583640" y="1087200"/>
            <a:ext cx="91440" cy="4717800"/>
            <a:chOff x="1583640" y="1087200"/>
            <a:chExt cx="91440" cy="4717800"/>
          </a:xfrm>
        </p:grpSpPr>
        <p:sp>
          <p:nvSpPr>
            <p:cNvPr id="59" name="CustomShape 14"/>
            <p:cNvSpPr/>
            <p:nvPr/>
          </p:nvSpPr>
          <p:spPr>
            <a:xfrm>
              <a:off x="1583640" y="1087200"/>
              <a:ext cx="360" cy="471780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ff43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" name="CustomShape 15"/>
            <p:cNvSpPr/>
            <p:nvPr/>
          </p:nvSpPr>
          <p:spPr>
            <a:xfrm rot="5400000">
              <a:off x="1502280" y="1319040"/>
              <a:ext cx="254160" cy="91080"/>
            </a:xfrm>
            <a:prstGeom prst="triangle">
              <a:avLst>
                <a:gd name="adj" fmla="val 48989"/>
              </a:avLst>
            </a:prstGeom>
            <a:solidFill>
              <a:srgbClr val="ff4300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61" name="TextShape 16"/>
          <p:cNvSpPr txBox="1"/>
          <p:nvPr/>
        </p:nvSpPr>
        <p:spPr>
          <a:xfrm>
            <a:off x="6831360" y="-64080"/>
            <a:ext cx="1843560" cy="73908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15000"/>
              </a:lnSpc>
              <a:spcBef>
                <a:spcPts val="1199"/>
              </a:spcBef>
            </a:pPr>
            <a:r>
              <a:rPr b="0" lang="it" sz="1800" spc="-1" strike="noStrike">
                <a:solidFill>
                  <a:srgbClr val="ffffff"/>
                </a:solidFill>
                <a:latin typeface="Montserrat"/>
                <a:ea typeface="Montserrat"/>
              </a:rPr>
              <a:t>ESTATE2020 •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CustomShape 17"/>
          <p:cNvSpPr/>
          <p:nvPr/>
        </p:nvSpPr>
        <p:spPr>
          <a:xfrm>
            <a:off x="538200" y="2377800"/>
            <a:ext cx="1063440" cy="32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15000"/>
              </a:lnSpc>
              <a:spcAft>
                <a:spcPts val="1001"/>
              </a:spcAft>
            </a:pPr>
            <a:r>
              <a:rPr b="1" lang="it" sz="1100" spc="-1" strike="noStrike">
                <a:solidFill>
                  <a:srgbClr val="ff4300"/>
                </a:solidFill>
                <a:latin typeface="Montserrat"/>
                <a:ea typeface="Montserrat"/>
              </a:rPr>
              <a:t>9.00 • 9.15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63" name="CustomShape 18"/>
          <p:cNvSpPr/>
          <p:nvPr/>
        </p:nvSpPr>
        <p:spPr>
          <a:xfrm>
            <a:off x="519840" y="3228120"/>
            <a:ext cx="1063440" cy="32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15000"/>
              </a:lnSpc>
              <a:spcAft>
                <a:spcPts val="1001"/>
              </a:spcAft>
            </a:pPr>
            <a:r>
              <a:rPr b="1" lang="it" sz="1100" spc="-1" strike="noStrike">
                <a:solidFill>
                  <a:srgbClr val="ff4300"/>
                </a:solidFill>
                <a:latin typeface="Montserrat"/>
                <a:ea typeface="Montserrat"/>
              </a:rPr>
              <a:t>9.15 • 1100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64" name="CustomShape 19"/>
          <p:cNvSpPr/>
          <p:nvPr/>
        </p:nvSpPr>
        <p:spPr>
          <a:xfrm>
            <a:off x="536760" y="4014720"/>
            <a:ext cx="1063440" cy="32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15000"/>
              </a:lnSpc>
              <a:spcAft>
                <a:spcPts val="1001"/>
              </a:spcAft>
            </a:pPr>
            <a:r>
              <a:rPr b="1" lang="it" sz="1100" spc="-1" strike="noStrike">
                <a:solidFill>
                  <a:srgbClr val="ff4300"/>
                </a:solidFill>
                <a:latin typeface="Montserrat"/>
                <a:ea typeface="Montserrat"/>
              </a:rPr>
              <a:t>11.00 • 11.30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65" name="CustomShape 20"/>
          <p:cNvSpPr/>
          <p:nvPr/>
        </p:nvSpPr>
        <p:spPr>
          <a:xfrm>
            <a:off x="536760" y="4512240"/>
            <a:ext cx="1063440" cy="32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15000"/>
              </a:lnSpc>
              <a:spcAft>
                <a:spcPts val="1001"/>
              </a:spcAft>
            </a:pPr>
            <a:r>
              <a:rPr b="1" lang="it" sz="1100" spc="-1" strike="noStrike">
                <a:solidFill>
                  <a:srgbClr val="ff4300"/>
                </a:solidFill>
                <a:latin typeface="Montserrat"/>
                <a:ea typeface="Montserrat"/>
              </a:rPr>
              <a:t>11.30 • 12.15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66" name="CustomShape 21"/>
          <p:cNvSpPr/>
          <p:nvPr/>
        </p:nvSpPr>
        <p:spPr>
          <a:xfrm>
            <a:off x="519840" y="5260680"/>
            <a:ext cx="1063440" cy="32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15000"/>
              </a:lnSpc>
              <a:spcAft>
                <a:spcPts val="1001"/>
              </a:spcAft>
            </a:pPr>
            <a:r>
              <a:rPr b="1" lang="it" sz="1100" spc="-1" strike="noStrike">
                <a:solidFill>
                  <a:srgbClr val="ff4300"/>
                </a:solidFill>
                <a:latin typeface="Montserrat"/>
                <a:ea typeface="Montserrat"/>
              </a:rPr>
              <a:t>12.15 • 12.30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67" name="TextShape 22"/>
          <p:cNvSpPr txBox="1"/>
          <p:nvPr/>
        </p:nvSpPr>
        <p:spPr>
          <a:xfrm>
            <a:off x="4936320" y="6888960"/>
            <a:ext cx="5070600" cy="73908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68" name="Table 23"/>
          <p:cNvGraphicFramePr/>
          <p:nvPr/>
        </p:nvGraphicFramePr>
        <p:xfrm>
          <a:off x="1810800" y="1508400"/>
          <a:ext cx="8208720" cy="4296600"/>
        </p:xfrm>
        <a:graphic>
          <a:graphicData uri="http://schemas.openxmlformats.org/drawingml/2006/table">
            <a:tbl>
              <a:tblPr/>
              <a:tblGrid>
                <a:gridCol w="1672920"/>
                <a:gridCol w="1672920"/>
                <a:gridCol w="1674000"/>
                <a:gridCol w="1654920"/>
                <a:gridCol w="1533960"/>
              </a:tblGrid>
              <a:tr h="643320"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endParaRPr b="0" lang="it-IT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Accoglienza</a:t>
                      </a:r>
                      <a:endParaRPr b="0" lang="it-IT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endParaRPr b="0" lang="it-IT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Accoglienza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endParaRPr b="0" lang="it-IT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Accoglienza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endParaRPr b="0" lang="it-IT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Accoglienza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endParaRPr b="0" lang="it-IT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Accoglienza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</a:tr>
              <a:tr h="897840"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Assemblea Presentazione delle attività </a:t>
                      </a:r>
                      <a:endParaRPr b="0" lang="it-IT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Assemblea Presentazione delle attività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Assemblea Presentazione delle attività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Assemblea Presentazione delle attività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Assemblea Presentazione delle attività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</a:tr>
              <a:tr h="934560"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Giochi di una volta e di conoscenza</a:t>
                      </a:r>
                      <a:endParaRPr b="0" lang="it-IT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Schizzi d’acqua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Giochi al parco e gelato!!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Fresche staffette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Maglie al thè verde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</a:tr>
              <a:tr h="317160"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Merenda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Merenda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Merenda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Merenda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Merenda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</a:tr>
              <a:tr h="734760"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Atelier della natura</a:t>
                      </a:r>
                      <a:endParaRPr b="0" lang="it-IT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N</a:t>
                      </a: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</a:t>
                      </a: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rrazioni all’ombra del giardino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L</a:t>
                      </a: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</a:t>
                      </a: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boratorio riciclo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Laboratorio di grafica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L</a:t>
                      </a: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aboratorio Musicale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</a:tr>
              <a:tr h="725760"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Saluti e gioco libero 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Saluti e gioco libero </a:t>
                      </a:r>
                      <a:endParaRPr b="0" lang="it-IT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Saluti e gioco libero </a:t>
                      </a:r>
                      <a:endParaRPr b="0" lang="it-IT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Saluti e gioco libero </a:t>
                      </a:r>
                      <a:endParaRPr b="0" lang="it-IT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Saluti e gioco libero </a:t>
                      </a:r>
                      <a:endParaRPr b="0" lang="it-IT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</a:tr>
              <a:tr h="364320"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</a:tr>
              <a:tr h="364320"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</a:tr>
              <a:tr h="364320"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</a:tr>
              <a:tr h="364320"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9" name="TextShape 24"/>
          <p:cNvSpPr txBox="1"/>
          <p:nvPr/>
        </p:nvSpPr>
        <p:spPr>
          <a:xfrm>
            <a:off x="356040" y="1094400"/>
            <a:ext cx="9727920" cy="301680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>
            <a:noAutofit/>
          </a:bodyPr>
          <a:p>
            <a:pPr algn="ctr">
              <a:lnSpc>
                <a:spcPct val="100000"/>
              </a:lnSpc>
            </a:pPr>
            <a:br/>
            <a:br/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-16560" y="-11160"/>
            <a:ext cx="10472760" cy="622800"/>
          </a:xfrm>
          <a:prstGeom prst="rect">
            <a:avLst/>
          </a:prstGeom>
          <a:solidFill>
            <a:srgbClr val="ff43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71" name="Google Shape;55;p13" descr=""/>
          <p:cNvPicPr/>
          <p:nvPr/>
        </p:nvPicPr>
        <p:blipFill>
          <a:blip r:embed="rId1"/>
          <a:stretch/>
        </p:blipFill>
        <p:spPr>
          <a:xfrm>
            <a:off x="8556840" y="196200"/>
            <a:ext cx="1463040" cy="220680"/>
          </a:xfrm>
          <a:prstGeom prst="rect">
            <a:avLst/>
          </a:prstGeom>
          <a:ln>
            <a:noFill/>
          </a:ln>
        </p:spPr>
      </p:pic>
      <p:sp>
        <p:nvSpPr>
          <p:cNvPr id="72" name="TextShape 2"/>
          <p:cNvSpPr txBox="1"/>
          <p:nvPr/>
        </p:nvSpPr>
        <p:spPr>
          <a:xfrm>
            <a:off x="422640" y="-47880"/>
            <a:ext cx="5604840" cy="98892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15000"/>
              </a:lnSpc>
              <a:spcBef>
                <a:spcPts val="1199"/>
              </a:spcBef>
            </a:pPr>
            <a:r>
              <a:rPr b="0" lang="it" sz="1800" spc="-1" strike="noStrike">
                <a:solidFill>
                  <a:srgbClr val="ffffff"/>
                </a:solidFill>
                <a:latin typeface="Montserrat"/>
                <a:ea typeface="Montserrat"/>
              </a:rPr>
              <a:t>CENTROESTIVO</a:t>
            </a:r>
            <a:r>
              <a:rPr b="1" lang="it" sz="1700" spc="-1" strike="noStrike">
                <a:solidFill>
                  <a:srgbClr val="ffffff"/>
                </a:solidFill>
                <a:latin typeface="Montserrat"/>
                <a:ea typeface="Montserrat"/>
              </a:rPr>
              <a:t> UN PAESE CHE GIOCA 6-14 anni</a:t>
            </a:r>
            <a:endParaRPr b="0" lang="it-IT" sz="1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CustomShape 3"/>
          <p:cNvSpPr/>
          <p:nvPr/>
        </p:nvSpPr>
        <p:spPr>
          <a:xfrm>
            <a:off x="1810800" y="1187280"/>
            <a:ext cx="1533240" cy="32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15000"/>
              </a:lnSpc>
              <a:spcAft>
                <a:spcPts val="1001"/>
              </a:spcAft>
            </a:pPr>
            <a:r>
              <a:rPr b="1" lang="it" sz="1100" spc="-1" strike="noStrike">
                <a:solidFill>
                  <a:srgbClr val="073763"/>
                </a:solidFill>
                <a:latin typeface="Montserrat"/>
                <a:ea typeface="Montserrat"/>
              </a:rPr>
              <a:t>LUNEDì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74" name="CustomShape 4"/>
          <p:cNvSpPr/>
          <p:nvPr/>
        </p:nvSpPr>
        <p:spPr>
          <a:xfrm>
            <a:off x="3484080" y="1181520"/>
            <a:ext cx="1533240" cy="320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15000"/>
              </a:lnSpc>
              <a:spcAft>
                <a:spcPts val="1001"/>
              </a:spcAft>
            </a:pPr>
            <a:r>
              <a:rPr b="1" lang="it" sz="1100" spc="-1" strike="noStrike">
                <a:solidFill>
                  <a:srgbClr val="073763"/>
                </a:solidFill>
                <a:latin typeface="Montserrat"/>
                <a:ea typeface="Montserrat"/>
              </a:rPr>
              <a:t>MARTEDì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75" name="CustomShape 5"/>
          <p:cNvSpPr/>
          <p:nvPr/>
        </p:nvSpPr>
        <p:spPr>
          <a:xfrm>
            <a:off x="5157360" y="1181160"/>
            <a:ext cx="1533240" cy="320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15000"/>
              </a:lnSpc>
              <a:spcAft>
                <a:spcPts val="1001"/>
              </a:spcAft>
            </a:pPr>
            <a:r>
              <a:rPr b="1" lang="it" sz="1100" spc="-1" strike="noStrike">
                <a:solidFill>
                  <a:srgbClr val="073763"/>
                </a:solidFill>
                <a:latin typeface="Montserrat"/>
                <a:ea typeface="Montserrat"/>
              </a:rPr>
              <a:t>MERCOLEDì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76" name="CustomShape 6"/>
          <p:cNvSpPr/>
          <p:nvPr/>
        </p:nvSpPr>
        <p:spPr>
          <a:xfrm>
            <a:off x="6831360" y="1181520"/>
            <a:ext cx="1533240" cy="320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15000"/>
              </a:lnSpc>
              <a:spcAft>
                <a:spcPts val="1001"/>
              </a:spcAft>
            </a:pPr>
            <a:r>
              <a:rPr b="1" lang="it" sz="1100" spc="-1" strike="noStrike">
                <a:solidFill>
                  <a:srgbClr val="073763"/>
                </a:solidFill>
                <a:latin typeface="Montserrat"/>
                <a:ea typeface="Montserrat"/>
              </a:rPr>
              <a:t>GIOVEDì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77" name="CustomShape 7"/>
          <p:cNvSpPr/>
          <p:nvPr/>
        </p:nvSpPr>
        <p:spPr>
          <a:xfrm>
            <a:off x="8486640" y="1181520"/>
            <a:ext cx="1533240" cy="320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15000"/>
              </a:lnSpc>
              <a:spcAft>
                <a:spcPts val="1001"/>
              </a:spcAft>
            </a:pPr>
            <a:r>
              <a:rPr b="1" lang="it" sz="1100" spc="-1" strike="noStrike">
                <a:solidFill>
                  <a:srgbClr val="073763"/>
                </a:solidFill>
                <a:latin typeface="Montserrat"/>
                <a:ea typeface="Montserrat"/>
              </a:rPr>
              <a:t>VENERDì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78" name="CustomShape 8"/>
          <p:cNvSpPr/>
          <p:nvPr/>
        </p:nvSpPr>
        <p:spPr>
          <a:xfrm>
            <a:off x="-16560" y="6337800"/>
            <a:ext cx="10472760" cy="62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TextShape 9"/>
          <p:cNvSpPr txBox="1"/>
          <p:nvPr/>
        </p:nvSpPr>
        <p:spPr>
          <a:xfrm>
            <a:off x="1161360" y="6243480"/>
            <a:ext cx="9508320" cy="73908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00000"/>
              </a:lnSpc>
              <a:spcBef>
                <a:spcPts val="1199"/>
              </a:spcBef>
            </a:pPr>
            <a:r>
              <a:rPr b="0" i="1" lang="it" sz="2200" spc="-1" strike="noStrike">
                <a:solidFill>
                  <a:srgbClr val="ffffff"/>
                </a:solidFill>
                <a:latin typeface="Crimson Text"/>
                <a:ea typeface="Crimson Text"/>
              </a:rPr>
              <a:t>natura • laboratori • sicurezza • educazione • divertimento • linguaggi espressivi</a:t>
            </a:r>
            <a:endParaRPr b="0" lang="it-IT" sz="2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CustomShape 10"/>
          <p:cNvSpPr/>
          <p:nvPr/>
        </p:nvSpPr>
        <p:spPr>
          <a:xfrm>
            <a:off x="-16560" y="6945840"/>
            <a:ext cx="10472760" cy="622800"/>
          </a:xfrm>
          <a:prstGeom prst="rect">
            <a:avLst/>
          </a:prstGeom>
          <a:solidFill>
            <a:srgbClr val="ff43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TextShape 11"/>
          <p:cNvSpPr txBox="1"/>
          <p:nvPr/>
        </p:nvSpPr>
        <p:spPr>
          <a:xfrm>
            <a:off x="422640" y="6888960"/>
            <a:ext cx="5070600" cy="73908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00000"/>
              </a:lnSpc>
              <a:spcBef>
                <a:spcPts val="1199"/>
              </a:spcBef>
            </a:pPr>
            <a:r>
              <a:rPr b="1" lang="it" sz="1700" spc="-1" strike="noStrike">
                <a:solidFill>
                  <a:srgbClr val="ffffff"/>
                </a:solidFill>
                <a:latin typeface="Montserrat"/>
                <a:ea typeface="Montserrat"/>
              </a:rPr>
              <a:t>SETTIMANA N. </a:t>
            </a:r>
            <a:endParaRPr b="0" lang="it-IT" sz="17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82" name="Group 12"/>
          <p:cNvGrpSpPr/>
          <p:nvPr/>
        </p:nvGrpSpPr>
        <p:grpSpPr>
          <a:xfrm>
            <a:off x="1583640" y="1087200"/>
            <a:ext cx="91440" cy="4717800"/>
            <a:chOff x="1583640" y="1087200"/>
            <a:chExt cx="91440" cy="4717800"/>
          </a:xfrm>
        </p:grpSpPr>
        <p:sp>
          <p:nvSpPr>
            <p:cNvPr id="83" name="CustomShape 13"/>
            <p:cNvSpPr/>
            <p:nvPr/>
          </p:nvSpPr>
          <p:spPr>
            <a:xfrm>
              <a:off x="1583640" y="1087200"/>
              <a:ext cx="360" cy="471780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ff43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" name="CustomShape 14"/>
            <p:cNvSpPr/>
            <p:nvPr/>
          </p:nvSpPr>
          <p:spPr>
            <a:xfrm rot="5400000">
              <a:off x="1502280" y="1319040"/>
              <a:ext cx="254160" cy="91080"/>
            </a:xfrm>
            <a:prstGeom prst="triangle">
              <a:avLst>
                <a:gd name="adj" fmla="val 48989"/>
              </a:avLst>
            </a:prstGeom>
            <a:solidFill>
              <a:srgbClr val="ff4300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85" name="TextShape 15"/>
          <p:cNvSpPr txBox="1"/>
          <p:nvPr/>
        </p:nvSpPr>
        <p:spPr>
          <a:xfrm>
            <a:off x="6831360" y="-64080"/>
            <a:ext cx="1843560" cy="73908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15000"/>
              </a:lnSpc>
              <a:spcBef>
                <a:spcPts val="1199"/>
              </a:spcBef>
            </a:pPr>
            <a:r>
              <a:rPr b="0" lang="it" sz="1800" spc="-1" strike="noStrike">
                <a:solidFill>
                  <a:srgbClr val="ffffff"/>
                </a:solidFill>
                <a:latin typeface="Montserrat"/>
                <a:ea typeface="Montserrat"/>
              </a:rPr>
              <a:t>ESTATE2020 •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CustomShape 16"/>
          <p:cNvSpPr/>
          <p:nvPr/>
        </p:nvSpPr>
        <p:spPr>
          <a:xfrm>
            <a:off x="542880" y="3022920"/>
            <a:ext cx="1063440" cy="32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15000"/>
              </a:lnSpc>
              <a:spcAft>
                <a:spcPts val="1001"/>
              </a:spcAft>
            </a:pPr>
            <a:r>
              <a:rPr b="1" lang="it" sz="1100" spc="-1" strike="noStrike">
                <a:solidFill>
                  <a:srgbClr val="ff4300"/>
                </a:solidFill>
                <a:latin typeface="Montserrat"/>
                <a:ea typeface="Montserrat"/>
              </a:rPr>
              <a:t>15.30-16.30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87" name="CustomShape 17"/>
          <p:cNvSpPr/>
          <p:nvPr/>
        </p:nvSpPr>
        <p:spPr>
          <a:xfrm>
            <a:off x="471240" y="1549440"/>
            <a:ext cx="1063440" cy="32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15000"/>
              </a:lnSpc>
              <a:spcAft>
                <a:spcPts val="1001"/>
              </a:spcAft>
            </a:pPr>
            <a:r>
              <a:rPr b="1" lang="it" sz="1100" spc="-1" strike="noStrike">
                <a:solidFill>
                  <a:srgbClr val="ff4300"/>
                </a:solidFill>
                <a:latin typeface="Montserrat"/>
                <a:ea typeface="Montserrat"/>
              </a:rPr>
              <a:t>15.00 – 15.15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88" name="CustomShape 18"/>
          <p:cNvSpPr/>
          <p:nvPr/>
        </p:nvSpPr>
        <p:spPr>
          <a:xfrm>
            <a:off x="495360" y="4172040"/>
            <a:ext cx="1063440" cy="32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15000"/>
              </a:lnSpc>
              <a:spcAft>
                <a:spcPts val="1001"/>
              </a:spcAft>
            </a:pPr>
            <a:r>
              <a:rPr b="1" lang="it" sz="1100" spc="-1" strike="noStrike">
                <a:solidFill>
                  <a:srgbClr val="ff4300"/>
                </a:solidFill>
                <a:latin typeface="Montserrat"/>
                <a:ea typeface="Montserrat"/>
              </a:rPr>
              <a:t>17.00 - 18.30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89" name="TextShape 19"/>
          <p:cNvSpPr txBox="1"/>
          <p:nvPr/>
        </p:nvSpPr>
        <p:spPr>
          <a:xfrm>
            <a:off x="4936320" y="6888960"/>
            <a:ext cx="5070600" cy="73908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endParaRPr b="0" lang="it-IT" sz="1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90" name="Table 20"/>
          <p:cNvGraphicFramePr/>
          <p:nvPr/>
        </p:nvGraphicFramePr>
        <p:xfrm>
          <a:off x="1810800" y="1508400"/>
          <a:ext cx="8208720" cy="4298760"/>
        </p:xfrm>
        <a:graphic>
          <a:graphicData uri="http://schemas.openxmlformats.org/drawingml/2006/table">
            <a:tbl>
              <a:tblPr/>
              <a:tblGrid>
                <a:gridCol w="1672920"/>
                <a:gridCol w="1672920"/>
                <a:gridCol w="1674000"/>
                <a:gridCol w="1654920"/>
                <a:gridCol w="1533960"/>
              </a:tblGrid>
              <a:tr h="525960"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Accoglienza</a:t>
                      </a:r>
                      <a:endParaRPr b="0" lang="it-IT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Accoglienza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Accoglienza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Accoglienza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Accoglienza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</a:tr>
              <a:tr h="943560"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Assemblea Presentazione delle attività </a:t>
                      </a:r>
                      <a:endParaRPr b="0" lang="it-IT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Assemblea</a:t>
                      </a:r>
                      <a:r>
                        <a:rPr b="0" lang="it" sz="11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 </a:t>
                      </a: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Presentazione</a:t>
                      </a:r>
                      <a:r>
                        <a:rPr b="0" lang="it" sz="11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 </a:t>
                      </a: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delle attività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Assemblea Presentazione delle attività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Assemblea Presentazione delle attività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Assemblea Presentazione delle attività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</a:tr>
              <a:tr h="734760"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Giochi di conoscenza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L</a:t>
                      </a: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</a:t>
                      </a: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boratorio creativo di riciclo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Attività sportiva e staffette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Giochi d’acqua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L</a:t>
                      </a: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</a:t>
                      </a: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boratorio grafico pittorico 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</a:tr>
              <a:tr h="317160"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Merenda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Merenda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Merenda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Merenda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Merenda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</a:tr>
              <a:tr h="734760"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Laboratorio musicale 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Giochi nel parco 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Esplorazioni in natura</a:t>
                      </a:r>
                      <a:endParaRPr b="0" lang="it-IT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Caccia al tesoro 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Giochi a squadre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</a:tr>
              <a:tr h="689040"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S</a:t>
                      </a:r>
                      <a:r>
                        <a:rPr b="0" lang="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aluti e gioco libero 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Saluti</a:t>
                      </a:r>
                      <a:r>
                        <a:rPr b="0" lang="it-IT" sz="11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 </a:t>
                      </a: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e</a:t>
                      </a:r>
                      <a:r>
                        <a:rPr b="0" lang="it-IT" sz="11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 </a:t>
                      </a: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gioco</a:t>
                      </a:r>
                      <a:r>
                        <a:rPr b="0" lang="it-IT" sz="11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 </a:t>
                      </a: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libero</a:t>
                      </a:r>
                      <a:r>
                        <a:rPr b="0" lang="it-IT" sz="11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 </a:t>
                      </a:r>
                      <a:endParaRPr b="0" lang="it-IT" sz="1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" sz="11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 </a:t>
                      </a:r>
                      <a:endParaRPr b="0" lang="it-IT" sz="11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Saluti e gioco libero 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Saluti e gioco libero 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xBody>
                    <a:bodyPr lIns="90000" rIns="91080" tIns="54000" bIns="54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351c75"/>
                          </a:solidFill>
                          <a:latin typeface="Montserrat"/>
                          <a:ea typeface="Montserrat"/>
                        </a:rPr>
                        <a:t>Saluti e gioco libero 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</a:tr>
              <a:tr h="364320"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</a:tr>
              <a:tr h="364320"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</a:tr>
              <a:tr h="364320"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</a:tr>
              <a:tr h="364320"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  <a:tc>
                  <a:tcPr marL="90000" marR="91080">
                    <a:lnL w="9360">
                      <a:solidFill>
                        <a:srgbClr val="d9d9d9"/>
                      </a:solidFill>
                    </a:lnL>
                    <a:lnR w="9360">
                      <a:solidFill>
                        <a:srgbClr val="d9d9d9"/>
                      </a:solidFill>
                    </a:lnR>
                    <a:lnT w="9360">
                      <a:solidFill>
                        <a:srgbClr val="d9d9d9"/>
                      </a:solidFill>
                    </a:lnT>
                    <a:lnB w="9360">
                      <a:solidFill>
                        <a:srgbClr val="d9d9d9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1" name="CustomShape 21"/>
          <p:cNvSpPr/>
          <p:nvPr/>
        </p:nvSpPr>
        <p:spPr>
          <a:xfrm>
            <a:off x="458280" y="2137320"/>
            <a:ext cx="1063440" cy="32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15000"/>
              </a:lnSpc>
              <a:spcAft>
                <a:spcPts val="1001"/>
              </a:spcAft>
            </a:pPr>
            <a:r>
              <a:rPr b="1" lang="it" sz="1100" spc="-1" strike="noStrike">
                <a:solidFill>
                  <a:srgbClr val="ff4300"/>
                </a:solidFill>
                <a:latin typeface="Montserrat"/>
                <a:ea typeface="Montserrat"/>
              </a:rPr>
              <a:t>15.15 – 15.30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92" name="CustomShape 22"/>
          <p:cNvSpPr/>
          <p:nvPr/>
        </p:nvSpPr>
        <p:spPr>
          <a:xfrm>
            <a:off x="542880" y="3734640"/>
            <a:ext cx="1063440" cy="32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15000"/>
              </a:lnSpc>
              <a:spcAft>
                <a:spcPts val="1001"/>
              </a:spcAft>
            </a:pPr>
            <a:r>
              <a:rPr b="1" lang="it" sz="1100" spc="-1" strike="noStrike">
                <a:solidFill>
                  <a:srgbClr val="ff4300"/>
                </a:solidFill>
                <a:latin typeface="Montserrat"/>
                <a:ea typeface="Montserrat"/>
              </a:rPr>
              <a:t>16.30-17.00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93" name="CustomShape 23"/>
          <p:cNvSpPr/>
          <p:nvPr/>
        </p:nvSpPr>
        <p:spPr>
          <a:xfrm>
            <a:off x="488880" y="4919400"/>
            <a:ext cx="1063440" cy="32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>
              <a:lnSpc>
                <a:spcPct val="115000"/>
              </a:lnSpc>
              <a:spcAft>
                <a:spcPts val="1001"/>
              </a:spcAft>
            </a:pPr>
            <a:r>
              <a:rPr b="1" lang="it" sz="1100" spc="-1" strike="noStrike">
                <a:solidFill>
                  <a:srgbClr val="ff4300"/>
                </a:solidFill>
                <a:latin typeface="Montserrat"/>
                <a:ea typeface="Montserrat"/>
              </a:rPr>
              <a:t>18.30 – 19.00</a:t>
            </a:r>
            <a:endParaRPr b="0" lang="it-IT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Application>LibreOffice/6.4.1.2$Windows_X86_64 LibreOffice_project/4d224e95b98b138af42a64d84056446d09082932</Application>
  <Words>418</Words>
  <Paragraphs>107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ferrariagnese</dc:creator>
  <dc:description/>
  <dc:language>it-IT</dc:language>
  <cp:lastModifiedBy>ferrariagnese</cp:lastModifiedBy>
  <dcterms:modified xsi:type="dcterms:W3CDTF">2020-07-08T12:25:41Z</dcterms:modified>
  <cp:revision>11</cp:revision>
  <dc:subject/>
  <dc:title>CENTROESTIVO UN PAESE CHE GIOCA 3-5 anni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2</vt:i4>
  </property>
  <property fmtid="{D5CDD505-2E9C-101B-9397-08002B2CF9AE}" pid="8" name="PresentationFormat">
    <vt:lpwstr>Personalizzato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</vt:i4>
  </property>
</Properties>
</file>